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66" r:id="rId2"/>
    <p:sldId id="267" r:id="rId3"/>
    <p:sldId id="268" r:id="rId4"/>
    <p:sldId id="996" r:id="rId5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F829EC8-2CA1-419F-BF68-2E5112A58763}" v="8" dt="2026-09-03T09:04:17.70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6" d="100"/>
          <a:sy n="56" d="100"/>
        </p:scale>
        <p:origin x="103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0529D7-A101-4D42-A61B-CF5D9730BB8B}" type="datetimeFigureOut">
              <a:rPr lang="nb-NO" smtClean="0"/>
              <a:t>06.09.2026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64F503-37D3-42C3-9AA7-2DC1FF9192D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442158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>
              <a:spcBef>
                <a:spcPts val="3000"/>
              </a:spcBef>
              <a:spcAft>
                <a:spcPts val="750"/>
              </a:spcAft>
            </a:pPr>
            <a:endParaRPr lang="nb-NO">
              <a:solidFill>
                <a:srgbClr val="313233"/>
              </a:solidFill>
              <a:latin typeface="Woodford Bourne"/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9557EE-632E-41B5-8D26-B7CE43E37F4A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80866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/>
              <a:t>Nettsida </a:t>
            </a:r>
            <a:r>
              <a:rPr lang="nb-NO" err="1"/>
              <a:t>inneheld</a:t>
            </a:r>
            <a:r>
              <a:rPr lang="nb-NO"/>
              <a:t> både teori, </a:t>
            </a:r>
            <a:r>
              <a:rPr lang="nb-NO" err="1"/>
              <a:t>videoar</a:t>
            </a:r>
            <a:r>
              <a:rPr lang="nb-NO"/>
              <a:t> og </a:t>
            </a:r>
            <a:r>
              <a:rPr lang="nb-NO" err="1"/>
              <a:t>fleire</a:t>
            </a:r>
            <a:r>
              <a:rPr lang="nb-NO"/>
              <a:t> gode </a:t>
            </a:r>
            <a:r>
              <a:rPr lang="nb-NO" err="1"/>
              <a:t>matematikkaktivitetar</a:t>
            </a:r>
            <a:r>
              <a:rPr lang="nb-NO"/>
              <a:t> for barnehage og skule</a:t>
            </a:r>
          </a:p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131665-814E-46F1-9055-8C32F6E81E12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848844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64F503-37D3-42C3-9AA7-2DC1FF9192D9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75261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86C7D89-736D-0336-A32A-FE1739EBF2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F5C8795F-B0A7-62BE-0E92-5C45D5A58A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4F3744DA-F28F-8D13-9D59-07C5DDE2C5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C2C5E-2A90-4C10-A5C1-4837C7AD25E6}" type="datetimeFigureOut">
              <a:rPr lang="nb-NO" smtClean="0"/>
              <a:t>06.09.2026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B68F5B69-5FAD-C690-98A1-E1DD1CEA0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C2575C9A-5829-FA53-0D94-CFEF3C024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26EB4-BBE8-4511-A885-611866B8C38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758486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2BDD873-0605-00D3-019A-46DE26E4AE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A3A9881A-A489-3D1D-BBCF-1F5E600353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88283E94-3586-80EB-B2FA-6FAC66FD8B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C2C5E-2A90-4C10-A5C1-4837C7AD25E6}" type="datetimeFigureOut">
              <a:rPr lang="nb-NO" smtClean="0"/>
              <a:t>06.09.2026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0A785208-F8F5-D4A1-AACD-95C20BCC71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8EE5BEF4-625B-BED0-4598-441B44AE4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26EB4-BBE8-4511-A885-611866B8C38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895489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22A27744-F964-909F-5335-32F3AD233C7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C14C4F1C-4925-FDB6-BC1F-99903199E6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EA0978F8-394B-38B7-0E33-195229110B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C2C5E-2A90-4C10-A5C1-4837C7AD25E6}" type="datetimeFigureOut">
              <a:rPr lang="nb-NO" smtClean="0"/>
              <a:t>06.09.2026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E2481B5B-2EB6-0A2C-5BE8-D153A076B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97FA1AA6-D443-B565-5E78-EB2EEC26A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26EB4-BBE8-4511-A885-611866B8C38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97093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4B62E52-0D44-9361-7E58-BF431A5DD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1DC324EC-09B4-28F4-F825-2A2CB5DB35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9927DB14-6F02-82EB-BCA2-11279A9D89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C2C5E-2A90-4C10-A5C1-4837C7AD25E6}" type="datetimeFigureOut">
              <a:rPr lang="nb-NO" smtClean="0"/>
              <a:t>06.09.2026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D21FEBC4-9887-63EE-793B-5F688C504D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218B0350-0B86-CCF0-7E61-60BC846CC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26EB4-BBE8-4511-A885-611866B8C38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99701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EEF630F-E86A-4855-B295-901317519B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11C29560-3794-9403-9B60-23A1CFD945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83142EEF-CD18-D0DF-6A0A-31F3AC5C0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C2C5E-2A90-4C10-A5C1-4837C7AD25E6}" type="datetimeFigureOut">
              <a:rPr lang="nb-NO" smtClean="0"/>
              <a:t>06.09.2026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95AF61AE-69C5-2D67-3FFD-354732DCA6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0640D41B-B537-2CA3-E4C3-CF9933FF2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26EB4-BBE8-4511-A885-611866B8C38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00265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6793135-1DAC-F688-2278-ECE69D7A7F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F3F41814-B562-E70E-A848-E2D4EA20E6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79EADB24-E8B6-625D-6BB5-2AA1E04638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9A06859D-2FD0-C90D-EF27-23571AB837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C2C5E-2A90-4C10-A5C1-4837C7AD25E6}" type="datetimeFigureOut">
              <a:rPr lang="nb-NO" smtClean="0"/>
              <a:t>06.09.2026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10C338F5-5254-2BE6-6700-30723078B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6147424E-6105-9D22-DFB0-9C3CDFAD02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26EB4-BBE8-4511-A885-611866B8C38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12912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F101AE6-9C07-556F-8130-F10784FF6E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B88C18BC-D731-D174-7CF2-9195331C34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1B95E7B8-7E7F-EAC7-B67A-C0E3522A69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5B958373-470D-4EF3-257C-9068615B70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62B9DC1D-107F-10B8-3701-6FF4DF4D1BF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119D9DEE-F88E-F71F-E2AA-E543FC72D1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C2C5E-2A90-4C10-A5C1-4837C7AD25E6}" type="datetimeFigureOut">
              <a:rPr lang="nb-NO" smtClean="0"/>
              <a:t>06.09.2026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429C6499-47F1-8C91-6AC1-1E863875B7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07B2AF92-256D-9C08-A082-A7F2E2ACF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26EB4-BBE8-4511-A885-611866B8C38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72280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313D375-1EB6-6258-73B6-479F196E0D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90E39A4E-A00C-7547-C6F4-9E335E2063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C2C5E-2A90-4C10-A5C1-4837C7AD25E6}" type="datetimeFigureOut">
              <a:rPr lang="nb-NO" smtClean="0"/>
              <a:t>06.09.2026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8EF438B7-A855-FE5A-4245-BB47C01C95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11214DF0-9003-D5DC-D0A5-F96A6E063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26EB4-BBE8-4511-A885-611866B8C38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986025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DB50066C-5A7F-0E0D-48C3-5CD1B1F46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C2C5E-2A90-4C10-A5C1-4837C7AD25E6}" type="datetimeFigureOut">
              <a:rPr lang="nb-NO" smtClean="0"/>
              <a:t>06.09.2026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B8B17138-E477-8866-E56A-E196F6984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267BC02C-9623-26CF-821E-F12BED35F7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26EB4-BBE8-4511-A885-611866B8C38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877285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F455367-113C-B808-0C06-31A1C92595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EB7E7DA-0F9D-6513-950D-92FC397F92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2C3D9264-9242-BBD2-87B2-6E4AC78040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620D0112-646D-AD2D-CE92-D41932FFD4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C2C5E-2A90-4C10-A5C1-4837C7AD25E6}" type="datetimeFigureOut">
              <a:rPr lang="nb-NO" smtClean="0"/>
              <a:t>06.09.2026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409ACBF9-D2AC-6841-E43C-A5B96C4EE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7243A286-2744-DC34-73B0-07DFB73E12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26EB4-BBE8-4511-A885-611866B8C38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72358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44E80DB-09D9-0494-A494-FBBB25EE4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A9B24142-ADDA-76DF-130A-89AB4F71A7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8E12BD63-E121-20D9-CC3D-3597D7301E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B23E50FB-F613-C38A-315C-56E3976E80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C2C5E-2A90-4C10-A5C1-4837C7AD25E6}" type="datetimeFigureOut">
              <a:rPr lang="nb-NO" smtClean="0"/>
              <a:t>06.09.2026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1CDFCA6C-29F7-7245-8750-C362657A0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E488D5E4-492D-1DE2-C9AD-430045B0C4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26EB4-BBE8-4511-A885-611866B8C38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39415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45449386-AEFE-5905-BABA-A9E41AEAD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6530E3DE-1E76-AE3D-6B5E-7DB5A010AA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DAD44B2E-5A1C-D7B2-D2D6-6868B33BC6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07C2C5E-2A90-4C10-A5C1-4837C7AD25E6}" type="datetimeFigureOut">
              <a:rPr lang="nb-NO" smtClean="0"/>
              <a:t>06.09.2026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6A13136E-1486-53CD-66AD-8E69799DD5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CD2FA90-21F9-13D9-6E5F-B549D917E5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1E26EB4-BBE8-4511-A885-611866B8C38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57032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mattelist.no/411" TargetMode="Externa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mattelist.no/415" TargetMode="External"/><Relationship Id="rId3" Type="http://schemas.openxmlformats.org/officeDocument/2006/relationships/hyperlink" Target="https://www.matematikksenteret.no/barnehage/lek-med-tall-og-telling" TargetMode="External"/><Relationship Id="rId7" Type="http://schemas.openxmlformats.org/officeDocument/2006/relationships/hyperlink" Target="https://www.mattelist.no/nn/778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mattelist.no/402" TargetMode="External"/><Relationship Id="rId5" Type="http://schemas.openxmlformats.org/officeDocument/2006/relationships/hyperlink" Target="https://www.mattelist.no/411" TargetMode="External"/><Relationship Id="rId10" Type="http://schemas.openxmlformats.org/officeDocument/2006/relationships/image" Target="../media/image2.png"/><Relationship Id="rId4" Type="http://schemas.openxmlformats.org/officeDocument/2006/relationships/hyperlink" Target="https://www.mattelist.no/410" TargetMode="External"/><Relationship Id="rId9" Type="http://schemas.openxmlformats.org/officeDocument/2006/relationships/hyperlink" Target="https://songvaar.no/produkt/numicon-grunnsett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wf3DcO3pD_w" TargetMode="External"/><Relationship Id="rId2" Type="http://schemas.openxmlformats.org/officeDocument/2006/relationships/hyperlink" Target="https://utdanningsforskning.no/artikler/2012/mestring-i-matematikk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07/s10643-025-01850-w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042BB2-E2B8-E72B-DA72-CCF3ADA621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E872BB1-03C7-92E1-0F94-96744B5C18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28662"/>
            <a:ext cx="3785513" cy="3728853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200" dirty="0" err="1"/>
              <a:t>Ressursar</a:t>
            </a:r>
            <a:endParaRPr lang="en-US" sz="5200" dirty="0"/>
          </a:p>
        </p:txBody>
      </p:sp>
      <p:pic>
        <p:nvPicPr>
          <p:cNvPr id="1026" name="Picture 2" descr="Thumbnail Image en blekksprut med 8 armer tydelig frem for barn å telle uten barn i bildet">
            <a:extLst>
              <a:ext uri="{FF2B5EF4-FFF2-40B4-BE49-F238E27FC236}">
                <a16:creationId xmlns:a16="http://schemas.microsoft.com/office/drawing/2014/main" id="{24D7CC58-3FBB-F263-7AA8-6DB73F0CEE1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18" r="-1" b="-1"/>
          <a:stretch/>
        </p:blipFill>
        <p:spPr bwMode="auto">
          <a:xfrm>
            <a:off x="5009505" y="10"/>
            <a:ext cx="7182495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Bilde 2">
            <a:extLst>
              <a:ext uri="{FF2B5EF4-FFF2-40B4-BE49-F238E27FC236}">
                <a16:creationId xmlns:a16="http://schemas.microsoft.com/office/drawing/2014/main" id="{9D531B1C-A778-7B21-576C-94BBF48CC1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686" y="6066600"/>
            <a:ext cx="1649753" cy="45552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1351F9F-4710-DE71-11BA-88FAED8CEE37}"/>
              </a:ext>
            </a:extLst>
          </p:cNvPr>
          <p:cNvSpPr txBox="1"/>
          <p:nvPr/>
        </p:nvSpPr>
        <p:spPr>
          <a:xfrm>
            <a:off x="9727514" y="6157783"/>
            <a:ext cx="2340919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b-NO" sz="1200">
                <a:solidFill>
                  <a:srgbClr val="FFFFFF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Blekkspruten | Mattelist</a:t>
            </a:r>
            <a:endParaRPr lang="en-US" sz="12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33319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C366261-708D-1B6D-9B39-FDB40C6D35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err="1"/>
              <a:t>Aktivitetar</a:t>
            </a:r>
            <a:r>
              <a:rPr lang="nb-NO"/>
              <a:t> om tal og </a:t>
            </a:r>
            <a:r>
              <a:rPr lang="nb-NO" err="1"/>
              <a:t>teljing</a:t>
            </a:r>
            <a:endParaRPr lang="nb-NO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C06899C-9DD5-7946-0081-08F4E72040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nb-NO">
                <a:hlinkClick r:id="rId3"/>
              </a:rPr>
              <a:t>Lek med tall og telling | Matematikksenteret</a:t>
            </a:r>
            <a:r>
              <a:rPr lang="nb-NO"/>
              <a:t>:</a:t>
            </a:r>
            <a:endParaRPr lang="nb-NO">
              <a:hlinkClick r:id="rId4"/>
            </a:endParaRPr>
          </a:p>
          <a:p>
            <a:pPr lvl="1"/>
            <a:r>
              <a:rPr lang="nb-NO">
                <a:hlinkClick r:id="rId4"/>
              </a:rPr>
              <a:t>Tallesker | Mattelist</a:t>
            </a:r>
            <a:endParaRPr lang="nb-NO"/>
          </a:p>
          <a:p>
            <a:pPr lvl="1"/>
            <a:r>
              <a:rPr lang="nb-NO">
                <a:hlinkClick r:id="rId5"/>
              </a:rPr>
              <a:t>Blekkspruten | Mattelist</a:t>
            </a:r>
            <a:endParaRPr lang="nb-NO"/>
          </a:p>
          <a:p>
            <a:pPr lvl="1"/>
            <a:r>
              <a:rPr lang="nb-NO">
                <a:hlinkClick r:id="rId6"/>
              </a:rPr>
              <a:t>Røverrottene deler skatten likt | Mattelist</a:t>
            </a:r>
            <a:endParaRPr lang="nb-NO"/>
          </a:p>
          <a:p>
            <a:pPr lvl="1"/>
            <a:r>
              <a:rPr lang="nb-NO">
                <a:hlinkClick r:id="rId7"/>
              </a:rPr>
              <a:t>Ballongfest | Mattelist</a:t>
            </a:r>
            <a:endParaRPr lang="nb-NO"/>
          </a:p>
          <a:p>
            <a:pPr lvl="1"/>
            <a:r>
              <a:rPr lang="nb-NO">
                <a:hlinkClick r:id="rId8"/>
              </a:rPr>
              <a:t>Femmersnakk | Mattelist</a:t>
            </a:r>
            <a:endParaRPr lang="nb-NO"/>
          </a:p>
          <a:p>
            <a:pPr lvl="1"/>
            <a:r>
              <a:rPr lang="nb-NO"/>
              <a:t>M.m.</a:t>
            </a:r>
            <a:endParaRPr lang="nb-NO">
              <a:ea typeface="+mn-lt"/>
              <a:cs typeface="+mn-lt"/>
            </a:endParaRPr>
          </a:p>
          <a:p>
            <a:pPr lvl="1"/>
            <a:endParaRPr lang="nb-NO">
              <a:ea typeface="+mn-lt"/>
              <a:cs typeface="+mn-lt"/>
            </a:endParaRPr>
          </a:p>
          <a:p>
            <a:pPr marL="457200" lvl="1" indent="0">
              <a:buNone/>
            </a:pPr>
            <a:r>
              <a:rPr lang="nb-NO">
                <a:ea typeface="+mn-lt"/>
                <a:cs typeface="+mn-lt"/>
                <a:hlinkClick r:id="rId9"/>
              </a:rPr>
              <a:t>Numicon - Grunnsett. Veiledning og materiell - Songvaar Vekst AS</a:t>
            </a:r>
            <a:endParaRPr lang="nb-NO"/>
          </a:p>
          <a:p>
            <a:pPr marL="457200" lvl="1" indent="0">
              <a:buNone/>
            </a:pPr>
            <a:endParaRPr lang="nb-NO"/>
          </a:p>
          <a:p>
            <a:pPr marL="457200" lvl="1" indent="0">
              <a:buNone/>
            </a:pPr>
            <a:endParaRPr lang="nb-NO"/>
          </a:p>
          <a:p>
            <a:pPr lvl="1"/>
            <a:endParaRPr lang="nb-NO"/>
          </a:p>
          <a:p>
            <a:endParaRPr lang="nb-NO"/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DAAAC370-B500-7682-A886-9045EB184B7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6686" y="6066600"/>
            <a:ext cx="1649753" cy="455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1383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8FF6EEF-19A2-9D10-EF4F-FA227E94D8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Aktuelt fagstoff: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F0FB7C3A-1240-B265-954A-285678DF85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>
                <a:hlinkClick r:id="rId2"/>
              </a:rPr>
              <a:t>Mestring i matematikk</a:t>
            </a:r>
            <a:endParaRPr lang="nb-NO"/>
          </a:p>
          <a:p>
            <a:r>
              <a:rPr lang="nb-NO">
                <a:hlinkClick r:id="rId3"/>
              </a:rPr>
              <a:t>Tall og telling i barnehagen</a:t>
            </a:r>
            <a:r>
              <a:rPr lang="nb-NO"/>
              <a:t> (Svanhild Breive)</a:t>
            </a: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BAFAEBDA-A2C9-FF2C-EE78-5BCE6A20A0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686" y="6066600"/>
            <a:ext cx="1649753" cy="455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5872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2ED5716-1CB4-3980-421D-DF9C32970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Litteraturliste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D8174FE3-BD1C-1DF0-E828-71F25B3C19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sz="1800" dirty="0" err="1">
                <a:ea typeface="+mn-lt"/>
                <a:cs typeface="+mn-lt"/>
              </a:rPr>
              <a:t>Aunio</a:t>
            </a:r>
            <a:r>
              <a:rPr lang="en-US" sz="1800" dirty="0">
                <a:ea typeface="+mn-lt"/>
                <a:cs typeface="+mn-lt"/>
              </a:rPr>
              <a:t>, P., &amp; Räsänen, P. (2016). Core numerical skills for learning mathematics in children aged five to eight years - a working model for educators. </a:t>
            </a:r>
            <a:r>
              <a:rPr lang="en-US" sz="1800" i="1" dirty="0">
                <a:ea typeface="+mn-lt"/>
                <a:cs typeface="+mn-lt"/>
              </a:rPr>
              <a:t>European Early Childhood Education Research Journal</a:t>
            </a:r>
            <a:r>
              <a:rPr lang="en-US" sz="1800" dirty="0">
                <a:ea typeface="+mn-lt"/>
                <a:cs typeface="+mn-lt"/>
              </a:rPr>
              <a:t>, 24(5), 684-704. https://doi.org/10.1080/1350293X.2016.1231614</a:t>
            </a:r>
            <a:endParaRPr lang="en-US" sz="1800" dirty="0"/>
          </a:p>
          <a:p>
            <a:r>
              <a:rPr lang="en-US" sz="1800" dirty="0">
                <a:effectLst/>
                <a:latin typeface="Times New Roman"/>
                <a:ea typeface="Aptos" panose="020B0004020202020204" pitchFamily="34" charset="0"/>
                <a:cs typeface="Times New Roman"/>
              </a:rPr>
              <a:t>Carlsen, M., Wathne, U. &amp; Blomgren, G. (2024). </a:t>
            </a:r>
            <a:r>
              <a:rPr lang="en-US" sz="1800" i="1" dirty="0" err="1">
                <a:effectLst/>
                <a:latin typeface="Times New Roman"/>
                <a:ea typeface="Aptos" panose="020B0004020202020204" pitchFamily="34" charset="0"/>
                <a:cs typeface="Times New Roman"/>
              </a:rPr>
              <a:t>Matematikk</a:t>
            </a:r>
            <a:r>
              <a:rPr lang="en-US" sz="1800" i="1" dirty="0">
                <a:effectLst/>
                <a:latin typeface="Times New Roman"/>
                <a:ea typeface="Aptos" panose="020B0004020202020204" pitchFamily="34" charset="0"/>
                <a:cs typeface="Times New Roman"/>
              </a:rPr>
              <a:t> for </a:t>
            </a:r>
            <a:r>
              <a:rPr lang="en-US" sz="1800" i="1" dirty="0" err="1">
                <a:effectLst/>
                <a:latin typeface="Times New Roman"/>
                <a:ea typeface="Aptos" panose="020B0004020202020204" pitchFamily="34" charset="0"/>
                <a:cs typeface="Times New Roman"/>
              </a:rPr>
              <a:t>barnehagelærere</a:t>
            </a:r>
            <a:r>
              <a:rPr lang="en-US" sz="1800" dirty="0">
                <a:effectLst/>
                <a:latin typeface="Times New Roman"/>
                <a:ea typeface="Aptos" panose="020B0004020202020204" pitchFamily="34" charset="0"/>
                <a:cs typeface="Times New Roman"/>
              </a:rPr>
              <a:t> (4. </a:t>
            </a:r>
            <a:r>
              <a:rPr lang="en-US" sz="1800" dirty="0" err="1">
                <a:effectLst/>
                <a:latin typeface="Times New Roman"/>
                <a:ea typeface="Aptos" panose="020B0004020202020204" pitchFamily="34" charset="0"/>
                <a:cs typeface="Times New Roman"/>
              </a:rPr>
              <a:t>utg</a:t>
            </a:r>
            <a:r>
              <a:rPr lang="en-US" sz="1800" dirty="0">
                <a:effectLst/>
                <a:latin typeface="Times New Roman"/>
                <a:ea typeface="Aptos" panose="020B0004020202020204" pitchFamily="34" charset="0"/>
                <a:cs typeface="Times New Roman"/>
              </a:rPr>
              <a:t>.). Cappelen Damm </a:t>
            </a:r>
            <a:r>
              <a:rPr lang="en-US" sz="1800" dirty="0" err="1">
                <a:effectLst/>
                <a:latin typeface="Times New Roman"/>
                <a:ea typeface="Aptos" panose="020B0004020202020204" pitchFamily="34" charset="0"/>
                <a:cs typeface="Times New Roman"/>
              </a:rPr>
              <a:t>Akademisk</a:t>
            </a:r>
            <a:r>
              <a:rPr lang="en-US" sz="1800" dirty="0">
                <a:effectLst/>
                <a:latin typeface="Times New Roman"/>
                <a:ea typeface="Aptos" panose="020B0004020202020204" pitchFamily="34" charset="0"/>
                <a:cs typeface="Times New Roman"/>
              </a:rPr>
              <a:t>.</a:t>
            </a:r>
          </a:p>
          <a:p>
            <a:r>
              <a:rPr lang="en-US" sz="1800" dirty="0"/>
              <a:t>Gelman, R., &amp; </a:t>
            </a:r>
            <a:r>
              <a:rPr lang="en-US" sz="1800" dirty="0" err="1"/>
              <a:t>Gallistel</a:t>
            </a:r>
            <a:r>
              <a:rPr lang="en-US" sz="1800" dirty="0"/>
              <a:t>, C. R. (1978). </a:t>
            </a:r>
            <a:r>
              <a:rPr lang="en-US" sz="1800" i="1" dirty="0"/>
              <a:t>The child's understanding of number</a:t>
            </a:r>
            <a:r>
              <a:rPr lang="en-US" sz="1800" dirty="0"/>
              <a:t>. Harvard University Press. </a:t>
            </a:r>
          </a:p>
          <a:p>
            <a:r>
              <a:rPr lang="nb-NO" sz="1800" dirty="0" err="1">
                <a:ea typeface="+mn-lt"/>
                <a:cs typeface="+mn-lt"/>
              </a:rPr>
              <a:t>Reikerås</a:t>
            </a:r>
            <a:r>
              <a:rPr lang="nb-NO" sz="1800" dirty="0">
                <a:ea typeface="+mn-lt"/>
                <a:cs typeface="+mn-lt"/>
              </a:rPr>
              <a:t>, E. K. L., Dalvang, T., &amp; Bergsmo, H. S. (2020). MIO: Matematikken – individet – omgivelsene: Håndbok (2. utg.). Gan Aschehoug.</a:t>
            </a:r>
            <a:endParaRPr lang="en-US" sz="1800" dirty="0">
              <a:ea typeface="+mn-lt"/>
              <a:cs typeface="+mn-lt"/>
            </a:endParaRPr>
          </a:p>
          <a:p>
            <a:r>
              <a:rPr lang="en-US" sz="1800" dirty="0" err="1">
                <a:effectLst/>
                <a:latin typeface="Times New Roman"/>
                <a:ea typeface="Aptos" panose="020B0004020202020204" pitchFamily="34" charset="0"/>
                <a:cs typeface="Times New Roman"/>
              </a:rPr>
              <a:t>Skalstad</a:t>
            </a:r>
            <a:r>
              <a:rPr lang="en-US" sz="1800" dirty="0">
                <a:effectLst/>
                <a:latin typeface="Times New Roman"/>
                <a:ea typeface="Aptos" panose="020B0004020202020204" pitchFamily="34" charset="0"/>
                <a:cs typeface="Times New Roman"/>
              </a:rPr>
              <a:t>, I., Bjerknes, A.-L. &amp; Svendsen, S. (2025). Dinosaurs, mushrooms, and geometric forms - Conversations with young children about natural science and mathematics. </a:t>
            </a:r>
            <a:r>
              <a:rPr lang="en-US" sz="1800" i="1" dirty="0">
                <a:effectLst/>
                <a:latin typeface="Times New Roman"/>
                <a:ea typeface="Aptos" panose="020B0004020202020204" pitchFamily="34" charset="0"/>
                <a:cs typeface="Times New Roman"/>
              </a:rPr>
              <a:t>Early Childhood Education Journal, 53</a:t>
            </a:r>
            <a:r>
              <a:rPr lang="en-US" sz="1800" dirty="0">
                <a:effectLst/>
                <a:latin typeface="Times New Roman"/>
                <a:ea typeface="Aptos" panose="020B0004020202020204" pitchFamily="34" charset="0"/>
                <a:cs typeface="Times New Roman"/>
              </a:rPr>
              <a:t>(1), 1–14. </a:t>
            </a:r>
            <a:r>
              <a:rPr lang="en-US" sz="1800" dirty="0">
                <a:effectLst/>
                <a:latin typeface="Times New Roman"/>
                <a:ea typeface="Aptos" panose="020B0004020202020204" pitchFamily="34" charset="0"/>
                <a:cs typeface="Times New Roman"/>
                <a:hlinkClick r:id="rId3"/>
              </a:rPr>
              <a:t>https://doi.org/10.1007/s10643-025-01850-w</a:t>
            </a:r>
            <a:endParaRPr lang="en-US" sz="1800" dirty="0">
              <a:effectLst/>
              <a:latin typeface="Times New Roman"/>
              <a:ea typeface="Aptos" panose="020B0004020202020204" pitchFamily="34" charset="0"/>
              <a:cs typeface="Times New Roman"/>
            </a:endParaRPr>
          </a:p>
          <a:p>
            <a:r>
              <a:rPr lang="nb-NO" sz="1800" dirty="0" err="1"/>
              <a:t>Statped</a:t>
            </a:r>
            <a:r>
              <a:rPr lang="nb-NO" sz="1800" dirty="0"/>
              <a:t>. (2026). </a:t>
            </a:r>
            <a:r>
              <a:rPr lang="nb-NO" sz="1800" i="1" dirty="0"/>
              <a:t>Dynamisk kartlegging i matematikk</a:t>
            </a:r>
            <a:r>
              <a:rPr lang="nb-NO" sz="1800" dirty="0"/>
              <a:t>. https://www.statped.no/ressurser-og-verktoy/ressurser/dynamisk-kartlegging-i-matematikk/</a:t>
            </a:r>
          </a:p>
          <a:p>
            <a:endParaRPr lang="en-US" sz="1800" dirty="0">
              <a:effectLst/>
              <a:latin typeface="Times New Roman"/>
              <a:ea typeface="Aptos" panose="020B0004020202020204" pitchFamily="34" charset="0"/>
              <a:cs typeface="Times New Roman"/>
            </a:endParaRPr>
          </a:p>
          <a:p>
            <a:endParaRPr lang="en-US" sz="1800" dirty="0">
              <a:effectLst/>
              <a:latin typeface="Times New Roman"/>
              <a:ea typeface="Aptos" panose="020B0004020202020204" pitchFamily="34" charset="0"/>
              <a:cs typeface="Times New Roman"/>
            </a:endParaRPr>
          </a:p>
          <a:p>
            <a:endParaRPr lang="nb-NO" dirty="0"/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70086F3C-2111-B968-6CBE-B9595A5079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686" y="6066600"/>
            <a:ext cx="1649753" cy="455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6514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304</Words>
  <Application>Microsoft Office PowerPoint</Application>
  <PresentationFormat>Widescreen</PresentationFormat>
  <Paragraphs>29</Paragraphs>
  <Slides>4</Slides>
  <Notes>3</Notes>
  <HiddenSlides>0</HiddenSlides>
  <MMClips>0</MMClips>
  <ScaleCrop>false</ScaleCrop>
  <HeadingPairs>
    <vt:vector size="6" baseType="variant">
      <vt:variant>
        <vt:lpstr>Brukte skrifter</vt:lpstr>
      </vt:variant>
      <vt:variant>
        <vt:i4>5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4</vt:i4>
      </vt:variant>
    </vt:vector>
  </HeadingPairs>
  <TitlesOfParts>
    <vt:vector size="10" baseType="lpstr">
      <vt:lpstr>Aptos</vt:lpstr>
      <vt:lpstr>Aptos Display</vt:lpstr>
      <vt:lpstr>Arial</vt:lpstr>
      <vt:lpstr>Times New Roman</vt:lpstr>
      <vt:lpstr>Woodford Bourne</vt:lpstr>
      <vt:lpstr>Office-tema</vt:lpstr>
      <vt:lpstr>Ressursar</vt:lpstr>
      <vt:lpstr>Aktivitetar om tal og teljing</vt:lpstr>
      <vt:lpstr>Aktuelt fagstoff:</vt:lpstr>
      <vt:lpstr>Litteraturliste</vt:lpstr>
    </vt:vector>
  </TitlesOfParts>
  <Company>USN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Gro Tvedt Hollevik</dc:creator>
  <cp:lastModifiedBy>Viggo Trummar Andersen</cp:lastModifiedBy>
  <cp:revision>2</cp:revision>
  <dcterms:created xsi:type="dcterms:W3CDTF">2026-09-03T08:52:02Z</dcterms:created>
  <dcterms:modified xsi:type="dcterms:W3CDTF">2026-09-05T23:04:40Z</dcterms:modified>
</cp:coreProperties>
</file>